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907288" cy="46516925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165350" indent="-1708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330700" indent="-3416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497638" indent="-5126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662988" indent="-6834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784"/>
    <a:srgbClr val="006699"/>
    <a:srgbClr val="007679"/>
    <a:srgbClr val="15A2C9"/>
    <a:srgbClr val="00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9875" autoAdjust="0"/>
  </p:normalViewPr>
  <p:slideViewPr>
    <p:cSldViewPr>
      <p:cViewPr>
        <p:scale>
          <a:sx n="20" d="100"/>
          <a:sy n="20" d="100"/>
        </p:scale>
        <p:origin x="-2784" y="642"/>
      </p:cViewPr>
      <p:guideLst>
        <p:guide orient="horz" pos="14651"/>
        <p:guide pos="10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08" y="-102"/>
      </p:cViewPr>
      <p:guideLst>
        <p:guide orient="horz" pos="3127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09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9909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F613A7-EE1C-486E-A51E-B72989816791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082800" y="744538"/>
            <a:ext cx="26320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542"/>
            <a:ext cx="5438140" cy="44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09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429909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91D436-ACD7-4928-BA0B-B52B539CB51A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1pPr>
    <a:lvl2pPr marL="2165350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2pPr>
    <a:lvl3pPr marL="4330700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3pPr>
    <a:lvl4pPr marL="6497638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4pPr>
    <a:lvl5pPr marL="8662988" algn="l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Arial" charset="0"/>
        <a:ea typeface="+mn-ea"/>
        <a:cs typeface="+mn-cs"/>
      </a:defRPr>
    </a:lvl5pPr>
    <a:lvl6pPr marL="10830382" algn="l" defTabSz="43321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96459" algn="l" defTabSz="43321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62535" algn="l" defTabSz="43321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328612" algn="l" defTabSz="4332153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047" y="14450410"/>
            <a:ext cx="27971195" cy="9970987"/>
          </a:xfrm>
          <a:prstGeom prst="rect">
            <a:avLst/>
          </a:prstGeom>
        </p:spPr>
        <p:txBody>
          <a:bodyPr lIns="433215" tIns="216608" rIns="433215" bIns="216608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093" y="26359593"/>
            <a:ext cx="23035102" cy="11887657"/>
          </a:xfrm>
          <a:prstGeom prst="rect">
            <a:avLst/>
          </a:prstGeom>
        </p:spPr>
        <p:txBody>
          <a:bodyPr lIns="433215" tIns="216608" rIns="433215" bIns="216608"/>
          <a:lstStyle>
            <a:lvl1pPr marL="0" indent="0" algn="ctr">
              <a:buNone/>
              <a:defRPr/>
            </a:lvl1pPr>
            <a:lvl2pPr marL="2166076" indent="0" algn="ctr">
              <a:buNone/>
              <a:defRPr/>
            </a:lvl2pPr>
            <a:lvl3pPr marL="4332153" indent="0" algn="ctr">
              <a:buNone/>
              <a:defRPr/>
            </a:lvl3pPr>
            <a:lvl4pPr marL="6498229" indent="0" algn="ctr">
              <a:buNone/>
              <a:defRPr/>
            </a:lvl4pPr>
            <a:lvl5pPr marL="8664306" indent="0" algn="ctr">
              <a:buNone/>
              <a:defRPr/>
            </a:lvl5pPr>
            <a:lvl6pPr marL="10830382" indent="0" algn="ctr">
              <a:buNone/>
              <a:defRPr/>
            </a:lvl6pPr>
            <a:lvl7pPr marL="12996459" indent="0" algn="ctr">
              <a:buNone/>
              <a:defRPr/>
            </a:lvl7pPr>
            <a:lvl8pPr marL="15162535" indent="0" algn="ctr">
              <a:buNone/>
              <a:defRPr/>
            </a:lvl8pPr>
            <a:lvl9pPr marL="173286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365" y="1862832"/>
            <a:ext cx="29616559" cy="7752821"/>
          </a:xfrm>
          <a:prstGeom prst="rect">
            <a:avLst/>
          </a:prstGeom>
        </p:spPr>
        <p:txBody>
          <a:bodyPr lIns="433215" tIns="216608" rIns="433215" bIns="216608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365" y="10853958"/>
            <a:ext cx="29616559" cy="30699020"/>
          </a:xfrm>
          <a:prstGeom prst="rect">
            <a:avLst/>
          </a:prstGeom>
        </p:spPr>
        <p:txBody>
          <a:bodyPr vert="eaVert" lIns="433215" tIns="216608" rIns="433215" bIns="21660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57784" y="1862842"/>
            <a:ext cx="7404140" cy="39690132"/>
          </a:xfrm>
          <a:prstGeom prst="rect">
            <a:avLst/>
          </a:prstGeom>
        </p:spPr>
        <p:txBody>
          <a:bodyPr vert="eaVert" lIns="433215" tIns="216608" rIns="433215" bIns="216608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364" y="1862842"/>
            <a:ext cx="21663965" cy="39690132"/>
          </a:xfrm>
          <a:prstGeom prst="rect">
            <a:avLst/>
          </a:prstGeom>
        </p:spPr>
        <p:txBody>
          <a:bodyPr vert="eaVert" lIns="433215" tIns="216608" rIns="433215" bIns="21660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365" y="1862832"/>
            <a:ext cx="29616559" cy="7752821"/>
          </a:xfrm>
          <a:prstGeom prst="rect">
            <a:avLst/>
          </a:prstGeom>
        </p:spPr>
        <p:txBody>
          <a:bodyPr lIns="433215" tIns="216608" rIns="433215" bIns="216608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365" y="10853958"/>
            <a:ext cx="29616559" cy="30699020"/>
          </a:xfrm>
          <a:prstGeom prst="rect">
            <a:avLst/>
          </a:prstGeom>
        </p:spPr>
        <p:txBody>
          <a:bodyPr lIns="433215" tIns="216608" rIns="433215" bIns="21660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450" y="29891430"/>
            <a:ext cx="27971195" cy="9238780"/>
          </a:xfrm>
          <a:prstGeom prst="rect">
            <a:avLst/>
          </a:prstGeom>
        </p:spPr>
        <p:txBody>
          <a:bodyPr lIns="433215" tIns="216608" rIns="433215" bIns="216608" anchor="t"/>
          <a:lstStyle>
            <a:lvl1pPr algn="l">
              <a:defRPr sz="19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450" y="19715865"/>
            <a:ext cx="27971195" cy="10175570"/>
          </a:xfrm>
          <a:prstGeom prst="rect">
            <a:avLst/>
          </a:prstGeom>
        </p:spPr>
        <p:txBody>
          <a:bodyPr lIns="433215" tIns="216608" rIns="433215" bIns="216608" anchor="b"/>
          <a:lstStyle>
            <a:lvl1pPr marL="0" indent="0">
              <a:buNone/>
              <a:defRPr sz="9500"/>
            </a:lvl1pPr>
            <a:lvl2pPr marL="2166076" indent="0">
              <a:buNone/>
              <a:defRPr sz="8500"/>
            </a:lvl2pPr>
            <a:lvl3pPr marL="4332153" indent="0">
              <a:buNone/>
              <a:defRPr sz="7600"/>
            </a:lvl3pPr>
            <a:lvl4pPr marL="6498229" indent="0">
              <a:buNone/>
              <a:defRPr sz="6600"/>
            </a:lvl4pPr>
            <a:lvl5pPr marL="8664306" indent="0">
              <a:buNone/>
              <a:defRPr sz="6600"/>
            </a:lvl5pPr>
            <a:lvl6pPr marL="10830382" indent="0">
              <a:buNone/>
              <a:defRPr sz="6600"/>
            </a:lvl6pPr>
            <a:lvl7pPr marL="12996459" indent="0">
              <a:buNone/>
              <a:defRPr sz="6600"/>
            </a:lvl7pPr>
            <a:lvl8pPr marL="15162535" indent="0">
              <a:buNone/>
              <a:defRPr sz="6600"/>
            </a:lvl8pPr>
            <a:lvl9pPr marL="17328612" indent="0">
              <a:buNone/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365" y="1862832"/>
            <a:ext cx="29616559" cy="7752821"/>
          </a:xfrm>
          <a:prstGeom prst="rect">
            <a:avLst/>
          </a:prstGeom>
        </p:spPr>
        <p:txBody>
          <a:bodyPr lIns="433215" tIns="216608" rIns="433215" bIns="216608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364" y="10853958"/>
            <a:ext cx="14534052" cy="30699020"/>
          </a:xfrm>
          <a:prstGeom prst="rect">
            <a:avLst/>
          </a:prstGeom>
        </p:spPr>
        <p:txBody>
          <a:bodyPr lIns="433215" tIns="216608" rIns="433215" bIns="216608"/>
          <a:lstStyle>
            <a:lvl1pPr>
              <a:defRPr sz="13300"/>
            </a:lvl1pPr>
            <a:lvl2pPr>
              <a:defRPr sz="114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27871" y="10853958"/>
            <a:ext cx="14534052" cy="30699020"/>
          </a:xfrm>
          <a:prstGeom prst="rect">
            <a:avLst/>
          </a:prstGeom>
        </p:spPr>
        <p:txBody>
          <a:bodyPr lIns="433215" tIns="216608" rIns="433215" bIns="216608"/>
          <a:lstStyle>
            <a:lvl1pPr>
              <a:defRPr sz="13300"/>
            </a:lvl1pPr>
            <a:lvl2pPr>
              <a:defRPr sz="114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365" y="1862832"/>
            <a:ext cx="29616559" cy="7752821"/>
          </a:xfrm>
          <a:prstGeom prst="rect">
            <a:avLst/>
          </a:prstGeom>
        </p:spPr>
        <p:txBody>
          <a:bodyPr lIns="433215" tIns="216608" rIns="433215" bIns="21660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367" y="10412473"/>
            <a:ext cx="14539767" cy="4339424"/>
          </a:xfrm>
          <a:prstGeom prst="rect">
            <a:avLst/>
          </a:prstGeom>
        </p:spPr>
        <p:txBody>
          <a:bodyPr lIns="433215" tIns="216608" rIns="433215" bIns="216608" anchor="b"/>
          <a:lstStyle>
            <a:lvl1pPr marL="0" indent="0">
              <a:buNone/>
              <a:defRPr sz="11400" b="1"/>
            </a:lvl1pPr>
            <a:lvl2pPr marL="2166076" indent="0">
              <a:buNone/>
              <a:defRPr sz="9500" b="1"/>
            </a:lvl2pPr>
            <a:lvl3pPr marL="4332153" indent="0">
              <a:buNone/>
              <a:defRPr sz="8500" b="1"/>
            </a:lvl3pPr>
            <a:lvl4pPr marL="6498229" indent="0">
              <a:buNone/>
              <a:defRPr sz="7600" b="1"/>
            </a:lvl4pPr>
            <a:lvl5pPr marL="8664306" indent="0">
              <a:buNone/>
              <a:defRPr sz="7600" b="1"/>
            </a:lvl5pPr>
            <a:lvl6pPr marL="10830382" indent="0">
              <a:buNone/>
              <a:defRPr sz="7600" b="1"/>
            </a:lvl6pPr>
            <a:lvl7pPr marL="12996459" indent="0">
              <a:buNone/>
              <a:defRPr sz="7600" b="1"/>
            </a:lvl7pPr>
            <a:lvl8pPr marL="15162535" indent="0">
              <a:buNone/>
              <a:defRPr sz="7600" b="1"/>
            </a:lvl8pPr>
            <a:lvl9pPr marL="17328612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367" y="14751895"/>
            <a:ext cx="14539767" cy="26801074"/>
          </a:xfrm>
          <a:prstGeom prst="rect">
            <a:avLst/>
          </a:prstGeom>
        </p:spPr>
        <p:txBody>
          <a:bodyPr lIns="433215" tIns="216608" rIns="433215" bIns="216608"/>
          <a:lstStyle>
            <a:lvl1pPr>
              <a:defRPr sz="114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16449" y="10412473"/>
            <a:ext cx="14545477" cy="4339424"/>
          </a:xfrm>
          <a:prstGeom prst="rect">
            <a:avLst/>
          </a:prstGeom>
        </p:spPr>
        <p:txBody>
          <a:bodyPr lIns="433215" tIns="216608" rIns="433215" bIns="216608" anchor="b"/>
          <a:lstStyle>
            <a:lvl1pPr marL="0" indent="0">
              <a:buNone/>
              <a:defRPr sz="11400" b="1"/>
            </a:lvl1pPr>
            <a:lvl2pPr marL="2166076" indent="0">
              <a:buNone/>
              <a:defRPr sz="9500" b="1"/>
            </a:lvl2pPr>
            <a:lvl3pPr marL="4332153" indent="0">
              <a:buNone/>
              <a:defRPr sz="8500" b="1"/>
            </a:lvl3pPr>
            <a:lvl4pPr marL="6498229" indent="0">
              <a:buNone/>
              <a:defRPr sz="7600" b="1"/>
            </a:lvl4pPr>
            <a:lvl5pPr marL="8664306" indent="0">
              <a:buNone/>
              <a:defRPr sz="7600" b="1"/>
            </a:lvl5pPr>
            <a:lvl6pPr marL="10830382" indent="0">
              <a:buNone/>
              <a:defRPr sz="7600" b="1"/>
            </a:lvl6pPr>
            <a:lvl7pPr marL="12996459" indent="0">
              <a:buNone/>
              <a:defRPr sz="7600" b="1"/>
            </a:lvl7pPr>
            <a:lvl8pPr marL="15162535" indent="0">
              <a:buNone/>
              <a:defRPr sz="7600" b="1"/>
            </a:lvl8pPr>
            <a:lvl9pPr marL="17328612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16449" y="14751895"/>
            <a:ext cx="14545477" cy="26801074"/>
          </a:xfrm>
          <a:prstGeom prst="rect">
            <a:avLst/>
          </a:prstGeom>
        </p:spPr>
        <p:txBody>
          <a:bodyPr lIns="433215" tIns="216608" rIns="433215" bIns="216608"/>
          <a:lstStyle>
            <a:lvl1pPr>
              <a:defRPr sz="114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365" y="1862832"/>
            <a:ext cx="29616559" cy="7752821"/>
          </a:xfrm>
          <a:prstGeom prst="rect">
            <a:avLst/>
          </a:prstGeom>
        </p:spPr>
        <p:txBody>
          <a:bodyPr lIns="433215" tIns="216608" rIns="433215" bIns="216608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372" y="1852067"/>
            <a:ext cx="10826272" cy="7882036"/>
          </a:xfrm>
          <a:prstGeom prst="rect">
            <a:avLst/>
          </a:prstGeom>
        </p:spPr>
        <p:txBody>
          <a:bodyPr lIns="433215" tIns="216608" rIns="433215" bIns="216608"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5836" y="1852067"/>
            <a:ext cx="18396090" cy="39700909"/>
          </a:xfrm>
          <a:prstGeom prst="rect">
            <a:avLst/>
          </a:prstGeom>
        </p:spPr>
        <p:txBody>
          <a:bodyPr lIns="433215" tIns="216608" rIns="433215" bIns="216608"/>
          <a:lstStyle>
            <a:lvl1pPr>
              <a:defRPr sz="15200"/>
            </a:lvl1pPr>
            <a:lvl2pPr>
              <a:defRPr sz="13300"/>
            </a:lvl2pPr>
            <a:lvl3pPr>
              <a:defRPr sz="114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372" y="9734101"/>
            <a:ext cx="10826272" cy="31818873"/>
          </a:xfrm>
          <a:prstGeom prst="rect">
            <a:avLst/>
          </a:prstGeom>
        </p:spPr>
        <p:txBody>
          <a:bodyPr lIns="433215" tIns="216608" rIns="433215" bIns="216608"/>
          <a:lstStyle>
            <a:lvl1pPr marL="0" indent="0">
              <a:buNone/>
              <a:defRPr sz="6600"/>
            </a:lvl1pPr>
            <a:lvl2pPr marL="2166076" indent="0">
              <a:buNone/>
              <a:defRPr sz="5700"/>
            </a:lvl2pPr>
            <a:lvl3pPr marL="4332153" indent="0">
              <a:buNone/>
              <a:defRPr sz="4700"/>
            </a:lvl3pPr>
            <a:lvl4pPr marL="6498229" indent="0">
              <a:buNone/>
              <a:defRPr sz="4300"/>
            </a:lvl4pPr>
            <a:lvl5pPr marL="8664306" indent="0">
              <a:buNone/>
              <a:defRPr sz="4300"/>
            </a:lvl5pPr>
            <a:lvl6pPr marL="10830382" indent="0">
              <a:buNone/>
              <a:defRPr sz="4300"/>
            </a:lvl6pPr>
            <a:lvl7pPr marL="12996459" indent="0">
              <a:buNone/>
              <a:defRPr sz="4300"/>
            </a:lvl7pPr>
            <a:lvl8pPr marL="15162535" indent="0">
              <a:buNone/>
              <a:defRPr sz="4300"/>
            </a:lvl8pPr>
            <a:lvl9pPr marL="1732861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059" y="32561852"/>
            <a:ext cx="19744373" cy="3844112"/>
          </a:xfrm>
          <a:prstGeom prst="rect">
            <a:avLst/>
          </a:prstGeom>
        </p:spPr>
        <p:txBody>
          <a:bodyPr lIns="433215" tIns="216608" rIns="433215" bIns="216608"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0059" y="4156371"/>
            <a:ext cx="19744373" cy="27910155"/>
          </a:xfrm>
          <a:prstGeom prst="rect">
            <a:avLst/>
          </a:prstGeom>
        </p:spPr>
        <p:txBody>
          <a:bodyPr lIns="433215" tIns="216608" rIns="433215" bIns="216608"/>
          <a:lstStyle>
            <a:lvl1pPr marL="0" indent="0">
              <a:buNone/>
              <a:defRPr sz="15200"/>
            </a:lvl1pPr>
            <a:lvl2pPr marL="2166076" indent="0">
              <a:buNone/>
              <a:defRPr sz="13300"/>
            </a:lvl2pPr>
            <a:lvl3pPr marL="4332153" indent="0">
              <a:buNone/>
              <a:defRPr sz="11400"/>
            </a:lvl3pPr>
            <a:lvl4pPr marL="6498229" indent="0">
              <a:buNone/>
              <a:defRPr sz="9500"/>
            </a:lvl4pPr>
            <a:lvl5pPr marL="8664306" indent="0">
              <a:buNone/>
              <a:defRPr sz="9500"/>
            </a:lvl5pPr>
            <a:lvl6pPr marL="10830382" indent="0">
              <a:buNone/>
              <a:defRPr sz="9500"/>
            </a:lvl6pPr>
            <a:lvl7pPr marL="12996459" indent="0">
              <a:buNone/>
              <a:defRPr sz="9500"/>
            </a:lvl7pPr>
            <a:lvl8pPr marL="15162535" indent="0">
              <a:buNone/>
              <a:defRPr sz="9500"/>
            </a:lvl8pPr>
            <a:lvl9pPr marL="17328612" indent="0">
              <a:buNone/>
              <a:defRPr sz="95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0059" y="36405964"/>
            <a:ext cx="19744373" cy="5459273"/>
          </a:xfrm>
          <a:prstGeom prst="rect">
            <a:avLst/>
          </a:prstGeom>
        </p:spPr>
        <p:txBody>
          <a:bodyPr lIns="433215" tIns="216608" rIns="433215" bIns="216608"/>
          <a:lstStyle>
            <a:lvl1pPr marL="0" indent="0">
              <a:buNone/>
              <a:defRPr sz="6600"/>
            </a:lvl1pPr>
            <a:lvl2pPr marL="2166076" indent="0">
              <a:buNone/>
              <a:defRPr sz="5700"/>
            </a:lvl2pPr>
            <a:lvl3pPr marL="4332153" indent="0">
              <a:buNone/>
              <a:defRPr sz="4700"/>
            </a:lvl3pPr>
            <a:lvl4pPr marL="6498229" indent="0">
              <a:buNone/>
              <a:defRPr sz="4300"/>
            </a:lvl4pPr>
            <a:lvl5pPr marL="8664306" indent="0">
              <a:buNone/>
              <a:defRPr sz="4300"/>
            </a:lvl5pPr>
            <a:lvl6pPr marL="10830382" indent="0">
              <a:buNone/>
              <a:defRPr sz="4300"/>
            </a:lvl6pPr>
            <a:lvl7pPr marL="12996459" indent="0">
              <a:buNone/>
              <a:defRPr sz="4300"/>
            </a:lvl7pPr>
            <a:lvl8pPr marL="15162535" indent="0">
              <a:buNone/>
              <a:defRPr sz="4300"/>
            </a:lvl8pPr>
            <a:lvl9pPr marL="1732861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 beeld licht"/>
          <p:cNvPicPr>
            <a:picLocks noChangeAspect="1" noChangeArrowheads="1"/>
          </p:cNvPicPr>
          <p:nvPr userDrawn="1"/>
        </p:nvPicPr>
        <p:blipFill>
          <a:blip r:embed="rId13" cstate="print"/>
          <a:srcRect t="37589"/>
          <a:stretch>
            <a:fillRect/>
          </a:stretch>
        </p:blipFill>
        <p:spPr bwMode="auto">
          <a:xfrm>
            <a:off x="12995275" y="38227000"/>
            <a:ext cx="19912013" cy="84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PPt beeld licht"/>
          <p:cNvPicPr>
            <a:picLocks noChangeAspect="1" noChangeArrowheads="1"/>
          </p:cNvPicPr>
          <p:nvPr userDrawn="1"/>
        </p:nvPicPr>
        <p:blipFill>
          <a:blip r:embed="rId14" cstate="print"/>
          <a:srcRect r="7224" b="64221"/>
          <a:stretch>
            <a:fillRect/>
          </a:stretch>
        </p:blipFill>
        <p:spPr bwMode="auto">
          <a:xfrm>
            <a:off x="0" y="0"/>
            <a:ext cx="32907288" cy="93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5pPr>
      <a:lvl6pPr marL="2166076" algn="ctr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6pPr>
      <a:lvl7pPr marL="4332153" algn="ctr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7pPr>
      <a:lvl8pPr marL="6498229" algn="ctr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8pPr>
      <a:lvl9pPr marL="8664306" algn="ctr" rtl="0" fontAlgn="base">
        <a:spcBef>
          <a:spcPct val="0"/>
        </a:spcBef>
        <a:spcAft>
          <a:spcPct val="0"/>
        </a:spcAft>
        <a:defRPr sz="20800">
          <a:solidFill>
            <a:schemeClr val="tx2"/>
          </a:solidFill>
          <a:latin typeface="Arial" charset="0"/>
        </a:defRPr>
      </a:lvl9pPr>
    </p:titleStyle>
    <p:bodyStyle>
      <a:lvl1pPr marL="1624013" indent="-1624013" algn="l" rtl="0" eaLnBrk="0" fontAlgn="base" hangingPunct="0">
        <a:spcBef>
          <a:spcPct val="20000"/>
        </a:spcBef>
        <a:spcAft>
          <a:spcPct val="0"/>
        </a:spcAft>
        <a:buChar char="•"/>
        <a:defRPr sz="15200">
          <a:solidFill>
            <a:schemeClr val="tx1"/>
          </a:solidFill>
          <a:latin typeface="+mn-lt"/>
          <a:ea typeface="+mn-ea"/>
          <a:cs typeface="+mn-cs"/>
        </a:defRPr>
      </a:lvl1pPr>
      <a:lvl2pPr marL="3519488" indent="-1352550" algn="l" rtl="0" eaLnBrk="0" fontAlgn="base" hangingPunct="0">
        <a:spcBef>
          <a:spcPct val="20000"/>
        </a:spcBef>
        <a:spcAft>
          <a:spcPct val="0"/>
        </a:spcAft>
        <a:buChar char="–"/>
        <a:defRPr sz="13300">
          <a:solidFill>
            <a:schemeClr val="tx1"/>
          </a:solidFill>
          <a:latin typeface="+mn-lt"/>
        </a:defRPr>
      </a:lvl2pPr>
      <a:lvl3pPr marL="5414963" indent="-1082675" algn="l" rtl="0" eaLnBrk="0" fontAlgn="base" hangingPunct="0">
        <a:spcBef>
          <a:spcPct val="20000"/>
        </a:spcBef>
        <a:spcAft>
          <a:spcPct val="0"/>
        </a:spcAft>
        <a:buChar char="•"/>
        <a:defRPr sz="11400">
          <a:solidFill>
            <a:schemeClr val="tx1"/>
          </a:solidFill>
          <a:latin typeface="+mn-lt"/>
        </a:defRPr>
      </a:lvl3pPr>
      <a:lvl4pPr marL="7580313" indent="-1082675" algn="l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47250" indent="-1082675" algn="l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1913420" indent="-1083038" algn="l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4079497" indent="-1083038" algn="l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6245573" indent="-1083038" algn="l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8411650" indent="-1083038" algn="l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43321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6076" algn="l" defTabSz="43321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32153" algn="l" defTabSz="43321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98229" algn="l" defTabSz="43321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64306" algn="l" defTabSz="43321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30382" algn="l" defTabSz="43321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96459" algn="l" defTabSz="43321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62535" algn="l" defTabSz="43321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8612" algn="l" defTabSz="4332153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683454" y="1079500"/>
            <a:ext cx="18897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9600" b="1" dirty="0">
                <a:solidFill>
                  <a:srgbClr val="006784"/>
                </a:solidFill>
                <a:latin typeface="Lucida Sans" pitchFamily="34" charset="0"/>
              </a:rPr>
              <a:t>RV SIMON STEVIN</a:t>
            </a:r>
          </a:p>
          <a:p>
            <a:r>
              <a:rPr lang="nl-BE" sz="6000" dirty="0" err="1">
                <a:solidFill>
                  <a:srgbClr val="006784"/>
                </a:solidFill>
                <a:latin typeface="Lucida Sans" pitchFamily="34" charset="0"/>
              </a:rPr>
              <a:t>multidisciplinary</a:t>
            </a:r>
            <a:r>
              <a:rPr lang="nl-BE" sz="6000" dirty="0">
                <a:solidFill>
                  <a:srgbClr val="006784"/>
                </a:solidFill>
                <a:latin typeface="Lucida Sans" pitchFamily="34" charset="0"/>
              </a:rPr>
              <a:t> </a:t>
            </a:r>
            <a:r>
              <a:rPr lang="nl-BE" sz="6000" dirty="0" err="1">
                <a:solidFill>
                  <a:srgbClr val="006784"/>
                </a:solidFill>
                <a:latin typeface="Lucida Sans" pitchFamily="34" charset="0"/>
              </a:rPr>
              <a:t>coastal</a:t>
            </a:r>
            <a:r>
              <a:rPr lang="nl-BE" sz="6000" dirty="0">
                <a:solidFill>
                  <a:srgbClr val="006784"/>
                </a:solidFill>
                <a:latin typeface="Lucida Sans" pitchFamily="34" charset="0"/>
              </a:rPr>
              <a:t> research </a:t>
            </a:r>
            <a:r>
              <a:rPr lang="nl-BE" sz="6000" dirty="0" err="1">
                <a:solidFill>
                  <a:srgbClr val="006784"/>
                </a:solidFill>
                <a:latin typeface="Lucida Sans" pitchFamily="34" charset="0"/>
              </a:rPr>
              <a:t>vessel</a:t>
            </a:r>
            <a:endParaRPr lang="nl-BE" sz="6000" dirty="0">
              <a:solidFill>
                <a:srgbClr val="006784"/>
              </a:solidFill>
              <a:latin typeface="Lucida Sans" pitchFamily="34" charset="0"/>
            </a:endParaRPr>
          </a:p>
        </p:txBody>
      </p:sp>
      <p:pic>
        <p:nvPicPr>
          <p:cNvPr id="2055" name="Picture 16"/>
          <p:cNvPicPr>
            <a:picLocks noChangeAspect="1"/>
          </p:cNvPicPr>
          <p:nvPr/>
        </p:nvPicPr>
        <p:blipFill>
          <a:blip r:embed="rId2" cstate="print"/>
          <a:srcRect l="14063" r="20412"/>
          <a:stretch>
            <a:fillRect/>
          </a:stretch>
        </p:blipFill>
        <p:spPr bwMode="auto">
          <a:xfrm>
            <a:off x="18710471" y="14761282"/>
            <a:ext cx="12361203" cy="1886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0"/>
            <a:ext cx="32907288" cy="574675"/>
          </a:xfrm>
          <a:prstGeom prst="rect">
            <a:avLst/>
          </a:prstGeom>
          <a:solidFill>
            <a:srgbClr val="006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6778288" y="5760032"/>
            <a:ext cx="15589250" cy="9714965"/>
            <a:chOff x="16741684" y="13753142"/>
            <a:chExt cx="15589250" cy="9714965"/>
          </a:xfrm>
        </p:grpSpPr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1965809" y="14396596"/>
              <a:ext cx="365125" cy="365125"/>
            </a:xfrm>
            <a:prstGeom prst="rect">
              <a:avLst/>
            </a:prstGeom>
            <a:solidFill>
              <a:srgbClr val="006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16741684" y="14758030"/>
              <a:ext cx="15516225" cy="87100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>
                  <a:latin typeface="Lucida Sans" pitchFamily="34" charset="0"/>
                </a:rPr>
                <a:t> </a:t>
              </a:r>
              <a:r>
                <a:rPr lang="nl-BE" sz="4000" dirty="0" err="1">
                  <a:latin typeface="Lucida Sans" pitchFamily="34" charset="0"/>
                </a:rPr>
                <a:t>Length</a:t>
              </a:r>
              <a:r>
                <a:rPr lang="nl-BE" sz="4000" dirty="0">
                  <a:latin typeface="Lucida Sans" pitchFamily="34" charset="0"/>
                </a:rPr>
                <a:t> 					36 m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>
                  <a:latin typeface="Lucida Sans" pitchFamily="34" charset="0"/>
                </a:rPr>
                <a:t> </a:t>
              </a:r>
              <a:r>
                <a:rPr lang="nl-BE" sz="4000" dirty="0" err="1">
                  <a:latin typeface="Lucida Sans" pitchFamily="34" charset="0"/>
                </a:rPr>
                <a:t>Beam</a:t>
              </a:r>
              <a:r>
                <a:rPr lang="nl-BE" sz="4000" dirty="0">
                  <a:latin typeface="Lucida Sans" pitchFamily="34" charset="0"/>
                </a:rPr>
                <a:t> 					9.4 m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>
                  <a:latin typeface="Lucida Sans" pitchFamily="34" charset="0"/>
                </a:rPr>
                <a:t> </a:t>
              </a:r>
              <a:r>
                <a:rPr lang="nl-BE" sz="4000" dirty="0" err="1">
                  <a:latin typeface="Lucida Sans" pitchFamily="34" charset="0"/>
                </a:rPr>
                <a:t>Draught</a:t>
              </a:r>
              <a:r>
                <a:rPr lang="nl-BE" sz="4000" dirty="0">
                  <a:latin typeface="Lucida Sans" pitchFamily="34" charset="0"/>
                </a:rPr>
                <a:t> 				3.5 m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>
                  <a:latin typeface="Lucida Sans" pitchFamily="34" charset="0"/>
                </a:rPr>
                <a:t> Maximum speed 		12 </a:t>
              </a:r>
              <a:r>
                <a:rPr lang="nl-BE" sz="4000" dirty="0" err="1">
                  <a:latin typeface="Lucida Sans" pitchFamily="34" charset="0"/>
                </a:rPr>
                <a:t>kn</a:t>
              </a:r>
              <a:endParaRPr lang="nl-BE" sz="4000" dirty="0">
                <a:latin typeface="Lucida Sans" pitchFamily="34" charset="0"/>
              </a:endParaRP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>
                  <a:latin typeface="Lucida Sans" pitchFamily="34" charset="0"/>
                </a:rPr>
                <a:t> </a:t>
              </a:r>
              <a:r>
                <a:rPr lang="nl-BE" sz="4000" dirty="0" err="1">
                  <a:latin typeface="Lucida Sans" pitchFamily="34" charset="0"/>
                </a:rPr>
                <a:t>Year</a:t>
              </a:r>
              <a:r>
                <a:rPr lang="nl-BE" sz="4000" dirty="0">
                  <a:latin typeface="Lucida Sans" pitchFamily="34" charset="0"/>
                </a:rPr>
                <a:t> of </a:t>
              </a:r>
              <a:r>
                <a:rPr lang="nl-BE" sz="4000" dirty="0" err="1">
                  <a:latin typeface="Lucida Sans" pitchFamily="34" charset="0"/>
                </a:rPr>
                <a:t>construction</a:t>
              </a:r>
              <a:r>
                <a:rPr lang="nl-BE" sz="4000" dirty="0">
                  <a:latin typeface="Lucida Sans" pitchFamily="34" charset="0"/>
                </a:rPr>
                <a:t> 	2012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>
                  <a:latin typeface="Lucida Sans" pitchFamily="34" charset="0"/>
                </a:rPr>
                <a:t> </a:t>
              </a:r>
              <a:r>
                <a:rPr lang="nl-BE" sz="4000" dirty="0" err="1">
                  <a:latin typeface="Lucida Sans" pitchFamily="34" charset="0"/>
                </a:rPr>
                <a:t>Shipbuilder</a:t>
              </a:r>
              <a:r>
                <a:rPr lang="nl-BE" sz="4000" dirty="0">
                  <a:latin typeface="Lucida Sans" pitchFamily="34" charset="0"/>
                </a:rPr>
                <a:t> 			Damen </a:t>
              </a:r>
              <a:r>
                <a:rPr lang="nl-BE" sz="4000" dirty="0" err="1">
                  <a:latin typeface="Lucida Sans" pitchFamily="34" charset="0"/>
                </a:rPr>
                <a:t>Shipyards</a:t>
              </a:r>
              <a:r>
                <a:rPr lang="nl-BE" sz="4000" dirty="0">
                  <a:latin typeface="Lucida Sans" pitchFamily="34" charset="0"/>
                </a:rPr>
                <a:t> Group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>
                  <a:latin typeface="Lucida Sans" pitchFamily="34" charset="0"/>
                </a:rPr>
                <a:t> </a:t>
              </a:r>
              <a:r>
                <a:rPr lang="nl-BE" sz="4000" dirty="0" err="1">
                  <a:latin typeface="Lucida Sans" pitchFamily="34" charset="0"/>
                </a:rPr>
                <a:t>Flag</a:t>
              </a:r>
              <a:r>
                <a:rPr lang="nl-BE" sz="4000" dirty="0">
                  <a:latin typeface="Lucida Sans" pitchFamily="34" charset="0"/>
                </a:rPr>
                <a:t> 					Belgium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>
                  <a:latin typeface="Lucida Sans" pitchFamily="34" charset="0"/>
                </a:rPr>
                <a:t> Port of </a:t>
              </a:r>
              <a:r>
                <a:rPr lang="nl-BE" sz="4000" dirty="0" err="1">
                  <a:latin typeface="Lucida Sans" pitchFamily="34" charset="0"/>
                </a:rPr>
                <a:t>registry</a:t>
              </a:r>
              <a:r>
                <a:rPr lang="nl-BE" sz="4000" dirty="0">
                  <a:latin typeface="Lucida Sans" pitchFamily="34" charset="0"/>
                </a:rPr>
                <a:t> 		</a:t>
              </a:r>
              <a:r>
                <a:rPr lang="nl-BE" sz="4000" dirty="0" err="1">
                  <a:latin typeface="Lucida Sans" pitchFamily="34" charset="0"/>
                </a:rPr>
                <a:t>Ostend</a:t>
              </a:r>
              <a:endParaRPr lang="nl-BE" sz="4000" dirty="0">
                <a:latin typeface="Lucida Sans" pitchFamily="34" charset="0"/>
              </a:endParaRP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>
                  <a:latin typeface="Lucida Sans" pitchFamily="34" charset="0"/>
                </a:rPr>
                <a:t> </a:t>
              </a:r>
              <a:r>
                <a:rPr lang="en-US" sz="4000" dirty="0" smtClean="0">
                  <a:latin typeface="Lucida Sans" pitchFamily="34" charset="0"/>
                </a:rPr>
                <a:t>Area </a:t>
              </a:r>
              <a:r>
                <a:rPr lang="en-US" sz="4000" dirty="0">
                  <a:latin typeface="Lucida Sans" pitchFamily="34" charset="0"/>
                </a:rPr>
                <a:t>of operations 		Southern Bight of the North Sea &amp;</a:t>
              </a:r>
            </a:p>
            <a:p>
              <a:pPr marL="571500" indent="-571500">
                <a:buSzPct val="70000"/>
              </a:pPr>
              <a:r>
                <a:rPr lang="en-US" sz="4000" dirty="0">
                  <a:latin typeface="Lucida Sans" pitchFamily="34" charset="0"/>
                </a:rPr>
                <a:t>							</a:t>
              </a:r>
              <a:r>
                <a:rPr lang="en-US" sz="4000" dirty="0" smtClean="0">
                  <a:latin typeface="Lucida Sans" pitchFamily="34" charset="0"/>
                </a:rPr>
                <a:t>	eastern English </a:t>
              </a:r>
              <a:r>
                <a:rPr lang="en-US" sz="4000" dirty="0">
                  <a:latin typeface="Lucida Sans" pitchFamily="34" charset="0"/>
                </a:rPr>
                <a:t>Channel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en-US" sz="4000" dirty="0">
                  <a:latin typeface="Lucida Sans" pitchFamily="34" charset="0"/>
                </a:rPr>
                <a:t> Passengers				up to 20 for day trips</a:t>
              </a:r>
              <a:br>
                <a:rPr lang="en-US" sz="4000" dirty="0">
                  <a:latin typeface="Lucida Sans" pitchFamily="34" charset="0"/>
                </a:rPr>
              </a:br>
              <a:r>
                <a:rPr lang="en-US" sz="4000" dirty="0">
                  <a:latin typeface="Lucida Sans" pitchFamily="34" charset="0"/>
                </a:rPr>
                <a:t>							up to 10 for overnight trips </a:t>
              </a:r>
              <a:endParaRPr lang="nl-BE" sz="4000" dirty="0">
                <a:latin typeface="Lucida Sans" pitchFamily="34" charset="0"/>
              </a:endParaRP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en-US" sz="4000" dirty="0">
                  <a:latin typeface="Lucida Sans" pitchFamily="34" charset="0"/>
                </a:rPr>
                <a:t> Crew					7 for day trips</a:t>
              </a:r>
              <a:br>
                <a:rPr lang="en-US" sz="4000" dirty="0">
                  <a:latin typeface="Lucida Sans" pitchFamily="34" charset="0"/>
                </a:rPr>
              </a:br>
              <a:r>
                <a:rPr lang="en-US" sz="4000" dirty="0">
                  <a:latin typeface="Lucida Sans" pitchFamily="34" charset="0"/>
                </a:rPr>
                <a:t>							</a:t>
              </a:r>
              <a:r>
                <a:rPr lang="nl-BE" sz="4000" dirty="0">
                  <a:latin typeface="Lucida Sans" pitchFamily="34" charset="0"/>
                </a:rPr>
                <a:t>10 </a:t>
              </a:r>
              <a:r>
                <a:rPr lang="nl-BE" sz="4000" dirty="0" err="1">
                  <a:latin typeface="Lucida Sans" pitchFamily="34" charset="0"/>
                </a:rPr>
                <a:t>for</a:t>
              </a:r>
              <a:r>
                <a:rPr lang="nl-BE" sz="4000" dirty="0">
                  <a:latin typeface="Lucida Sans" pitchFamily="34" charset="0"/>
                </a:rPr>
                <a:t> </a:t>
              </a:r>
              <a:r>
                <a:rPr lang="nl-BE" sz="4000" dirty="0" err="1">
                  <a:latin typeface="Lucida Sans" pitchFamily="34" charset="0"/>
                </a:rPr>
                <a:t>overnight</a:t>
              </a:r>
              <a:r>
                <a:rPr lang="nl-BE" sz="4000" dirty="0">
                  <a:latin typeface="Lucida Sans" pitchFamily="34" charset="0"/>
                </a:rPr>
                <a:t> trips</a:t>
              </a:r>
            </a:p>
          </p:txBody>
        </p:sp>
        <p:sp>
          <p:nvSpPr>
            <p:cNvPr id="2051" name="Rectangle 4"/>
            <p:cNvSpPr>
              <a:spLocks noChangeArrowheads="1"/>
            </p:cNvSpPr>
            <p:nvPr/>
          </p:nvSpPr>
          <p:spPr bwMode="auto">
            <a:xfrm>
              <a:off x="16741684" y="13753142"/>
              <a:ext cx="6586537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4000" b="1" dirty="0">
                  <a:solidFill>
                    <a:srgbClr val="006784"/>
                  </a:solidFill>
                  <a:latin typeface="Lucida Sans" pitchFamily="34" charset="0"/>
                </a:rPr>
                <a:t>MAIN CHARACTERISTICS</a:t>
              </a:r>
              <a:endParaRPr lang="nl-BE" sz="4000" dirty="0">
                <a:solidFill>
                  <a:srgbClr val="006784"/>
                </a:solidFill>
                <a:latin typeface="Lucida Sans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6741684" y="14579158"/>
              <a:ext cx="15589250" cy="0"/>
            </a:xfrm>
            <a:prstGeom prst="line">
              <a:avLst/>
            </a:prstGeom>
            <a:ln>
              <a:solidFill>
                <a:srgbClr val="006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9550063" y="42912974"/>
            <a:ext cx="12817475" cy="2668588"/>
            <a:chOff x="19550063" y="42408475"/>
            <a:chExt cx="12817475" cy="2668588"/>
          </a:xfrm>
        </p:grpSpPr>
        <p:sp>
          <p:nvSpPr>
            <p:cNvPr id="2058" name="Rectangle 46"/>
            <p:cNvSpPr>
              <a:spLocks noChangeArrowheads="1"/>
            </p:cNvSpPr>
            <p:nvPr/>
          </p:nvSpPr>
          <p:spPr bwMode="auto">
            <a:xfrm>
              <a:off x="20199350" y="42738675"/>
              <a:ext cx="7559675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4000" dirty="0" err="1">
                  <a:latin typeface="Lucida Sans" pitchFamily="34" charset="0"/>
                </a:rPr>
                <a:t>Flanders</a:t>
              </a:r>
              <a:r>
                <a:rPr lang="nl-BE" sz="4000" dirty="0">
                  <a:latin typeface="Lucida Sans" pitchFamily="34" charset="0"/>
                </a:rPr>
                <a:t> Marine </a:t>
              </a:r>
              <a:r>
                <a:rPr lang="nl-BE" sz="4000" dirty="0" err="1">
                  <a:latin typeface="Lucida Sans" pitchFamily="34" charset="0"/>
                </a:rPr>
                <a:t>Institute</a:t>
              </a:r>
              <a:r>
                <a:rPr lang="nl-BE" sz="4000" dirty="0">
                  <a:latin typeface="Lucida Sans" pitchFamily="34" charset="0"/>
                </a:rPr>
                <a:t/>
              </a:r>
              <a:br>
                <a:rPr lang="nl-BE" sz="4000" dirty="0">
                  <a:latin typeface="Lucida Sans" pitchFamily="34" charset="0"/>
                </a:rPr>
              </a:br>
              <a:r>
                <a:rPr lang="nl-BE" sz="4000" dirty="0" err="1" smtClean="0">
                  <a:latin typeface="Lucida Sans" pitchFamily="34" charset="0"/>
                </a:rPr>
                <a:t>andre.cattrijsse</a:t>
              </a:r>
              <a:r>
                <a:rPr lang="nl-BE" sz="4000" dirty="0" smtClean="0">
                  <a:latin typeface="Lucida Sans" pitchFamily="34" charset="0"/>
                </a:rPr>
                <a:t>@</a:t>
              </a:r>
              <a:r>
                <a:rPr lang="nl-BE" sz="4000" dirty="0" err="1" smtClean="0">
                  <a:latin typeface="Lucida Sans" pitchFamily="34" charset="0"/>
                </a:rPr>
                <a:t>vliz.be</a:t>
              </a:r>
              <a:r>
                <a:rPr lang="nl-BE" sz="4000" dirty="0">
                  <a:latin typeface="Lucida Sans" pitchFamily="34" charset="0"/>
                </a:rPr>
                <a:t/>
              </a:r>
              <a:br>
                <a:rPr lang="nl-BE" sz="4000" dirty="0">
                  <a:latin typeface="Lucida Sans" pitchFamily="34" charset="0"/>
                </a:rPr>
              </a:br>
              <a:r>
                <a:rPr lang="nl-BE" sz="4000" dirty="0" err="1">
                  <a:latin typeface="Lucida Sans" pitchFamily="34" charset="0"/>
                </a:rPr>
                <a:t>www.vliz.be</a:t>
              </a:r>
              <a:endParaRPr lang="nl-BE" sz="4000" dirty="0">
                <a:latin typeface="Lucida Sans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19550063" y="42571988"/>
              <a:ext cx="12634912" cy="19050"/>
            </a:xfrm>
            <a:prstGeom prst="line">
              <a:avLst/>
            </a:prstGeom>
            <a:ln>
              <a:solidFill>
                <a:srgbClr val="006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>
              <a:spLocks noChangeAspect="1"/>
            </p:cNvSpPr>
            <p:nvPr/>
          </p:nvSpPr>
          <p:spPr>
            <a:xfrm>
              <a:off x="32000825" y="42408475"/>
              <a:ext cx="366713" cy="365125"/>
            </a:xfrm>
            <a:prstGeom prst="rect">
              <a:avLst/>
            </a:prstGeom>
            <a:solidFill>
              <a:srgbClr val="006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pic>
          <p:nvPicPr>
            <p:cNvPr id="2066" name="Picture 3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9525" y="43033950"/>
              <a:ext cx="4967288" cy="204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Rectangle 57"/>
          <p:cNvSpPr/>
          <p:nvPr/>
        </p:nvSpPr>
        <p:spPr>
          <a:xfrm>
            <a:off x="-9525" y="45929550"/>
            <a:ext cx="32907288" cy="574675"/>
          </a:xfrm>
          <a:prstGeom prst="rect">
            <a:avLst/>
          </a:prstGeom>
          <a:solidFill>
            <a:srgbClr val="006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83454" y="14828937"/>
            <a:ext cx="15408275" cy="7925455"/>
            <a:chOff x="827088" y="13321082"/>
            <a:chExt cx="15408275" cy="7925455"/>
          </a:xfrm>
        </p:grpSpPr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827088" y="14041182"/>
              <a:ext cx="366713" cy="365125"/>
            </a:xfrm>
            <a:prstGeom prst="rect">
              <a:avLst/>
            </a:prstGeom>
            <a:solidFill>
              <a:srgbClr val="006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sp>
          <p:nvSpPr>
            <p:cNvPr id="2052" name="Rectangle 6"/>
            <p:cNvSpPr>
              <a:spLocks noChangeArrowheads="1"/>
            </p:cNvSpPr>
            <p:nvPr/>
          </p:nvSpPr>
          <p:spPr bwMode="auto">
            <a:xfrm>
              <a:off x="827088" y="13321082"/>
              <a:ext cx="381793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4000" b="1" dirty="0">
                  <a:solidFill>
                    <a:srgbClr val="006784"/>
                  </a:solidFill>
                  <a:latin typeface="Lucida Sans" pitchFamily="34" charset="0"/>
                </a:rPr>
                <a:t>PARTICULARS</a:t>
              </a:r>
              <a:endParaRPr lang="nl-BE" sz="4000" dirty="0">
                <a:solidFill>
                  <a:srgbClr val="006784"/>
                </a:solidFill>
                <a:latin typeface="Lucida Sans" pitchFamily="34" charset="0"/>
              </a:endParaRPr>
            </a:p>
          </p:txBody>
        </p:sp>
        <p:sp>
          <p:nvSpPr>
            <p:cNvPr id="2053" name="Rectangle 8"/>
            <p:cNvSpPr>
              <a:spLocks noChangeArrowheads="1"/>
            </p:cNvSpPr>
            <p:nvPr/>
          </p:nvSpPr>
          <p:spPr bwMode="auto">
            <a:xfrm>
              <a:off x="827088" y="14383120"/>
              <a:ext cx="14690725" cy="6863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 err="1">
                  <a:latin typeface="Lucida Sans" pitchFamily="34" charset="0"/>
                </a:rPr>
                <a:t>Underwater</a:t>
              </a:r>
              <a:r>
                <a:rPr lang="nl-BE" sz="4000" dirty="0">
                  <a:latin typeface="Lucida Sans" pitchFamily="34" charset="0"/>
                </a:rPr>
                <a:t> </a:t>
              </a:r>
              <a:r>
                <a:rPr lang="nl-BE" sz="4000" dirty="0" err="1">
                  <a:latin typeface="Lucida Sans" pitchFamily="34" charset="0"/>
                </a:rPr>
                <a:t>robotic</a:t>
              </a:r>
              <a:r>
                <a:rPr lang="nl-BE" sz="4000" dirty="0">
                  <a:latin typeface="Lucida Sans" pitchFamily="34" charset="0"/>
                </a:rPr>
                <a:t> ROV ‘Genesis’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 err="1" smtClean="0">
                  <a:latin typeface="Lucida Sans" pitchFamily="34" charset="0"/>
                </a:rPr>
                <a:t>Kongsberg</a:t>
              </a:r>
              <a:r>
                <a:rPr lang="nl-BE" sz="4000" dirty="0" smtClean="0">
                  <a:latin typeface="Lucida Sans" pitchFamily="34" charset="0"/>
                </a:rPr>
                <a:t> EM2040 </a:t>
              </a:r>
              <a:r>
                <a:rPr lang="nl-BE" sz="4000" dirty="0" err="1" smtClean="0">
                  <a:latin typeface="Lucida Sans" pitchFamily="34" charset="0"/>
                </a:rPr>
                <a:t>Multibeam</a:t>
              </a:r>
              <a:endParaRPr lang="nl-BE" sz="4000" dirty="0">
                <a:latin typeface="Lucida Sans" pitchFamily="34" charset="0"/>
              </a:endParaRP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 err="1" smtClean="0">
                  <a:latin typeface="Lucida Sans" pitchFamily="34" charset="0"/>
                </a:rPr>
                <a:t>Teledyne</a:t>
              </a:r>
              <a:r>
                <a:rPr lang="nl-BE" sz="4000" dirty="0" smtClean="0">
                  <a:latin typeface="Lucida Sans" pitchFamily="34" charset="0"/>
                </a:rPr>
                <a:t> 600kHz ADCP &amp; </a:t>
              </a:r>
              <a:r>
                <a:rPr lang="nl-BE" sz="4000" dirty="0" err="1">
                  <a:latin typeface="Lucida Sans" pitchFamily="34" charset="0"/>
                </a:rPr>
                <a:t>speedlog</a:t>
              </a:r>
              <a:endParaRPr lang="nl-BE" sz="4000" dirty="0">
                <a:latin typeface="Lucida Sans" pitchFamily="34" charset="0"/>
              </a:endParaRP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en-US" sz="4000" dirty="0">
                  <a:latin typeface="Lucida Sans" pitchFamily="34" charset="0"/>
                </a:rPr>
                <a:t>Stern A-frame &amp; </a:t>
              </a:r>
              <a:r>
                <a:rPr lang="en-US" sz="4000" dirty="0" smtClean="0">
                  <a:latin typeface="Lucida Sans" pitchFamily="34" charset="0"/>
                </a:rPr>
                <a:t>starboard A-frame</a:t>
              </a:r>
              <a:endParaRPr lang="nl-BE" sz="4000" dirty="0">
                <a:latin typeface="Lucida Sans" pitchFamily="34" charset="0"/>
              </a:endParaRP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 err="1">
                  <a:latin typeface="Lucida Sans" pitchFamily="34" charset="0"/>
                </a:rPr>
                <a:t>Workboat</a:t>
              </a:r>
              <a:r>
                <a:rPr lang="nl-BE" sz="4000" dirty="0">
                  <a:latin typeface="Lucida Sans" pitchFamily="34" charset="0"/>
                </a:rPr>
                <a:t> RIB Zeekat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 err="1" smtClean="0">
                  <a:latin typeface="Lucida Sans" pitchFamily="34" charset="0"/>
                </a:rPr>
                <a:t>Dynamic</a:t>
              </a:r>
              <a:r>
                <a:rPr lang="nl-BE" sz="4000" dirty="0" smtClean="0">
                  <a:latin typeface="Lucida Sans" pitchFamily="34" charset="0"/>
                </a:rPr>
                <a:t> </a:t>
              </a:r>
              <a:r>
                <a:rPr lang="nl-BE" sz="4000" dirty="0" err="1">
                  <a:latin typeface="Lucida Sans" pitchFamily="34" charset="0"/>
                </a:rPr>
                <a:t>Positioning</a:t>
              </a:r>
              <a:r>
                <a:rPr lang="nl-BE" sz="4000" dirty="0">
                  <a:latin typeface="Lucida Sans" pitchFamily="34" charset="0"/>
                </a:rPr>
                <a:t> </a:t>
              </a:r>
              <a:r>
                <a:rPr lang="nl-BE" sz="4000" dirty="0" smtClean="0">
                  <a:latin typeface="Lucida Sans" pitchFamily="34" charset="0"/>
                </a:rPr>
                <a:t>System</a:t>
              </a:r>
              <a:endParaRPr lang="nl-BE" sz="4000" dirty="0">
                <a:latin typeface="Lucida Sans" pitchFamily="34" charset="0"/>
              </a:endParaRP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 smtClean="0">
                  <a:latin typeface="Lucida Sans" pitchFamily="34" charset="0"/>
                </a:rPr>
                <a:t>AC </a:t>
              </a:r>
              <a:r>
                <a:rPr lang="nl-BE" sz="4000" dirty="0" err="1" smtClean="0">
                  <a:latin typeface="Lucida Sans" pitchFamily="34" charset="0"/>
                </a:rPr>
                <a:t>propulsion</a:t>
              </a:r>
              <a:r>
                <a:rPr lang="nl-BE" sz="4000" dirty="0" smtClean="0">
                  <a:latin typeface="Lucida Sans" pitchFamily="34" charset="0"/>
                </a:rPr>
                <a:t> engines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nl-BE" sz="4000" dirty="0" smtClean="0">
                  <a:latin typeface="Lucida Sans" pitchFamily="34" charset="0"/>
                </a:rPr>
                <a:t>20ft &amp;  10ft container </a:t>
              </a:r>
              <a:r>
                <a:rPr lang="nl-BE" sz="4000" dirty="0" err="1" smtClean="0">
                  <a:latin typeface="Lucida Sans" pitchFamily="34" charset="0"/>
                </a:rPr>
                <a:t>capacity</a:t>
              </a:r>
              <a:r>
                <a:rPr lang="nl-BE" sz="4000" dirty="0" smtClean="0">
                  <a:latin typeface="Lucida Sans" pitchFamily="34" charset="0"/>
                </a:rPr>
                <a:t> </a:t>
              </a:r>
              <a:r>
                <a:rPr lang="nl-BE" sz="4000" dirty="0" err="1" smtClean="0">
                  <a:latin typeface="Lucida Sans" pitchFamily="34" charset="0"/>
                </a:rPr>
                <a:t>on</a:t>
              </a:r>
              <a:r>
                <a:rPr lang="nl-BE" sz="4000" dirty="0" smtClean="0">
                  <a:latin typeface="Lucida Sans" pitchFamily="34" charset="0"/>
                </a:rPr>
                <a:t> </a:t>
              </a:r>
              <a:r>
                <a:rPr lang="nl-BE" sz="4000" dirty="0" err="1" smtClean="0">
                  <a:latin typeface="Lucida Sans" pitchFamily="34" charset="0"/>
                </a:rPr>
                <a:t>workdeck</a:t>
              </a:r>
              <a:endParaRPr lang="nl-BE" sz="4000" dirty="0">
                <a:latin typeface="Lucida Sans" pitchFamily="34" charset="0"/>
              </a:endParaRP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en-US" sz="4000" dirty="0" smtClean="0">
                  <a:latin typeface="Lucida Sans" pitchFamily="34" charset="0"/>
                </a:rPr>
                <a:t>ICES </a:t>
              </a:r>
              <a:r>
                <a:rPr lang="en-US" sz="4000" dirty="0">
                  <a:latin typeface="Lucida Sans" pitchFamily="34" charset="0"/>
                </a:rPr>
                <a:t>209 </a:t>
              </a:r>
              <a:r>
                <a:rPr lang="nl-BE" sz="4000" dirty="0" smtClean="0">
                  <a:latin typeface="Lucida Sans" pitchFamily="34" charset="0"/>
                </a:rPr>
                <a:t>up to 8Kn</a:t>
              </a:r>
              <a:endParaRPr lang="nl-BE" sz="4000" dirty="0">
                <a:latin typeface="Lucida Sans" pitchFamily="34" charset="0"/>
              </a:endParaRP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en-US" sz="4000" dirty="0" smtClean="0">
                  <a:latin typeface="Lucida Sans" pitchFamily="34" charset="0"/>
                </a:rPr>
                <a:t>Active antifouling system</a:t>
              </a:r>
            </a:p>
            <a:p>
              <a:pPr marL="571500" indent="-571500">
                <a:buSzPct val="70000"/>
                <a:buFont typeface="Wingdings" pitchFamily="2" charset="2"/>
                <a:buChar char="q"/>
              </a:pPr>
              <a:r>
                <a:rPr lang="en-US" sz="4000" dirty="0" smtClean="0">
                  <a:latin typeface="Lucida Sans" pitchFamily="34" charset="0"/>
                </a:rPr>
                <a:t>Waste heat recovery 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827088" y="14223744"/>
              <a:ext cx="15408275" cy="0"/>
            </a:xfrm>
            <a:prstGeom prst="line">
              <a:avLst/>
            </a:prstGeom>
            <a:ln>
              <a:solidFill>
                <a:srgbClr val="006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83454" y="33987952"/>
            <a:ext cx="12704763" cy="6053395"/>
            <a:chOff x="676275" y="41549638"/>
            <a:chExt cx="12704763" cy="6053395"/>
          </a:xfrm>
        </p:grpSpPr>
        <p:sp>
          <p:nvSpPr>
            <p:cNvPr id="2067" name="Rectangle 1"/>
            <p:cNvSpPr>
              <a:spLocks noChangeArrowheads="1"/>
            </p:cNvSpPr>
            <p:nvPr/>
          </p:nvSpPr>
          <p:spPr bwMode="auto">
            <a:xfrm>
              <a:off x="676275" y="42586275"/>
              <a:ext cx="12238038" cy="5016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 sz="4000" dirty="0">
                  <a:latin typeface="Lucida Sans" pitchFamily="34" charset="0"/>
                </a:rPr>
                <a:t>After serving  the marine research community in Belgium for 12 years the RV Zeeleeuw </a:t>
              </a:r>
              <a:r>
                <a:rPr lang="en-GB" sz="4000" dirty="0" smtClean="0">
                  <a:latin typeface="Lucida Sans" pitchFamily="34" charset="0"/>
                </a:rPr>
                <a:t>made its last daytrip on 15</a:t>
              </a:r>
              <a:r>
                <a:rPr lang="en-GB" sz="4000" baseline="30000" dirty="0" smtClean="0">
                  <a:latin typeface="Lucida Sans" pitchFamily="34" charset="0"/>
                </a:rPr>
                <a:t>th</a:t>
              </a:r>
              <a:r>
                <a:rPr lang="en-GB" sz="4000" dirty="0" smtClean="0">
                  <a:latin typeface="Lucida Sans" pitchFamily="34" charset="0"/>
                </a:rPr>
                <a:t> June.</a:t>
              </a:r>
            </a:p>
            <a:p>
              <a:pPr algn="just"/>
              <a:r>
                <a:rPr lang="en-GB" sz="4000" dirty="0" smtClean="0">
                  <a:latin typeface="Lucida Sans" pitchFamily="34" charset="0"/>
                </a:rPr>
                <a:t>It was donated to the Kenyan authorities, and the vessel is currently in maintenance/repair and will sail to Mombasa, Kenya in July to serve as a research ship for the Kenyan Marine Fisheries and Research </a:t>
              </a:r>
              <a:r>
                <a:rPr lang="en-GB" sz="4000" dirty="0" err="1" smtClean="0">
                  <a:latin typeface="Lucida Sans" pitchFamily="34" charset="0"/>
                </a:rPr>
                <a:t>Intitute</a:t>
              </a:r>
              <a:r>
                <a:rPr lang="en-GB" sz="4000" dirty="0" smtClean="0">
                  <a:latin typeface="Lucida Sans" pitchFamily="34" charset="0"/>
                </a:rPr>
                <a:t>, KMFRI.</a:t>
              </a:r>
              <a:endParaRPr lang="en-GB" sz="4000" dirty="0">
                <a:latin typeface="Lucida Sans" pitchFamily="34" charset="0"/>
              </a:endParaRPr>
            </a:p>
          </p:txBody>
        </p:sp>
        <p:sp>
          <p:nvSpPr>
            <p:cNvPr id="2068" name="Rectangle 3"/>
            <p:cNvSpPr>
              <a:spLocks noChangeArrowheads="1"/>
            </p:cNvSpPr>
            <p:nvPr/>
          </p:nvSpPr>
          <p:spPr bwMode="auto">
            <a:xfrm>
              <a:off x="676275" y="41549638"/>
              <a:ext cx="376237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GB" sz="4000" b="1" dirty="0">
                  <a:solidFill>
                    <a:srgbClr val="006784"/>
                  </a:solidFill>
                  <a:latin typeface="Lucida Sans" pitchFamily="34" charset="0"/>
                </a:rPr>
                <a:t>RV ZEELEEUW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676275" y="42413238"/>
              <a:ext cx="12704763" cy="0"/>
            </a:xfrm>
            <a:prstGeom prst="line">
              <a:avLst/>
            </a:prstGeom>
            <a:ln>
              <a:solidFill>
                <a:srgbClr val="006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676275" y="42264013"/>
              <a:ext cx="366713" cy="365125"/>
            </a:xfrm>
            <a:prstGeom prst="rect">
              <a:avLst/>
            </a:prstGeom>
            <a:solidFill>
              <a:srgbClr val="006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</p:grpSp>
      <p:sp>
        <p:nvSpPr>
          <p:cNvPr id="84" name="Rectangle 83"/>
          <p:cNvSpPr>
            <a:spLocks noChangeAspect="1"/>
          </p:cNvSpPr>
          <p:nvPr/>
        </p:nvSpPr>
        <p:spPr>
          <a:xfrm>
            <a:off x="488950" y="3798888"/>
            <a:ext cx="366713" cy="365125"/>
          </a:xfrm>
          <a:prstGeom prst="rect">
            <a:avLst/>
          </a:prstGeom>
          <a:solidFill>
            <a:srgbClr val="006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683454" y="3943350"/>
            <a:ext cx="15408275" cy="0"/>
          </a:xfrm>
          <a:prstGeom prst="line">
            <a:avLst/>
          </a:prstGeom>
          <a:ln>
            <a:solidFill>
              <a:srgbClr val="006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FF56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654" y="5247035"/>
            <a:ext cx="11809640" cy="8434097"/>
          </a:xfrm>
          <a:prstGeom prst="rect">
            <a:avLst/>
          </a:prstGeom>
        </p:spPr>
      </p:pic>
      <p:pic>
        <p:nvPicPr>
          <p:cNvPr id="55" name="Picture 14" descr="Zeeleeuw1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8040" y="33987952"/>
            <a:ext cx="11725594" cy="813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683454" y="42912974"/>
            <a:ext cx="12704763" cy="1030148"/>
            <a:chOff x="676275" y="42264013"/>
            <a:chExt cx="12704763" cy="1030148"/>
          </a:xfrm>
        </p:grpSpPr>
        <p:sp>
          <p:nvSpPr>
            <p:cNvPr id="69" name="Rectangle 1"/>
            <p:cNvSpPr>
              <a:spLocks noChangeArrowheads="1"/>
            </p:cNvSpPr>
            <p:nvPr/>
          </p:nvSpPr>
          <p:spPr bwMode="auto">
            <a:xfrm>
              <a:off x="676275" y="42586275"/>
              <a:ext cx="122380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GB" sz="4000" dirty="0" smtClean="0">
                  <a:latin typeface="Lucida Sans" pitchFamily="34" charset="0"/>
                </a:rPr>
                <a:t>ERVO 2013, 5-6 June, Brest, France.</a:t>
              </a:r>
              <a:endParaRPr lang="en-GB" sz="4000" dirty="0">
                <a:latin typeface="Lucida Sans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76275" y="42413238"/>
              <a:ext cx="12704763" cy="0"/>
            </a:xfrm>
            <a:prstGeom prst="line">
              <a:avLst/>
            </a:prstGeom>
            <a:ln>
              <a:solidFill>
                <a:srgbClr val="006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676275" y="42264013"/>
              <a:ext cx="366713" cy="365125"/>
            </a:xfrm>
            <a:prstGeom prst="rect">
              <a:avLst/>
            </a:prstGeom>
            <a:solidFill>
              <a:srgbClr val="006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</p:grpSp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454" y="23186452"/>
            <a:ext cx="15293176" cy="928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1" name="Group 90"/>
          <p:cNvGrpSpPr/>
          <p:nvPr/>
        </p:nvGrpSpPr>
        <p:grpSpPr>
          <a:xfrm>
            <a:off x="16692569" y="3760006"/>
            <a:ext cx="15674969" cy="1639976"/>
            <a:chOff x="16669674" y="5255962"/>
            <a:chExt cx="15674969" cy="1639976"/>
          </a:xfrm>
        </p:grpSpPr>
        <p:sp>
          <p:nvSpPr>
            <p:cNvPr id="63" name="Rectangle 1"/>
            <p:cNvSpPr>
              <a:spLocks noChangeArrowheads="1"/>
            </p:cNvSpPr>
            <p:nvPr/>
          </p:nvSpPr>
          <p:spPr bwMode="auto">
            <a:xfrm>
              <a:off x="16669674" y="5572499"/>
              <a:ext cx="1554578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Lucida Sans" pitchFamily="34" charset="0"/>
                </a:rPr>
                <a:t>Arrived in Oostende on the 25</a:t>
              </a:r>
              <a:r>
                <a:rPr lang="en-GB" sz="4000" baseline="30000" dirty="0" smtClean="0">
                  <a:latin typeface="Lucida Sans" pitchFamily="34" charset="0"/>
                </a:rPr>
                <a:t>th</a:t>
              </a:r>
              <a:r>
                <a:rPr lang="en-GB" sz="4000" dirty="0" smtClean="0">
                  <a:latin typeface="Lucida Sans" pitchFamily="34" charset="0"/>
                </a:rPr>
                <a:t> May and sailed its maiden science cruise on 7</a:t>
              </a:r>
              <a:r>
                <a:rPr lang="en-GB" sz="4000" baseline="30000" dirty="0" smtClean="0">
                  <a:latin typeface="Lucida Sans" pitchFamily="34" charset="0"/>
                </a:rPr>
                <a:t>th</a:t>
              </a:r>
              <a:r>
                <a:rPr lang="en-GB" sz="4000" dirty="0" smtClean="0">
                  <a:latin typeface="Lucida Sans" pitchFamily="34" charset="0"/>
                </a:rPr>
                <a:t> June. </a:t>
              </a:r>
              <a:endParaRPr lang="en-GB" sz="4000" dirty="0">
                <a:latin typeface="Lucida Sans" pitchFamily="34" charset="0"/>
              </a:endParaRPr>
            </a:p>
          </p:txBody>
        </p:sp>
        <p:sp>
          <p:nvSpPr>
            <p:cNvPr id="81" name="Rectangle 80"/>
            <p:cNvSpPr>
              <a:spLocks noChangeAspect="1"/>
            </p:cNvSpPr>
            <p:nvPr/>
          </p:nvSpPr>
          <p:spPr>
            <a:xfrm>
              <a:off x="31979518" y="5255962"/>
              <a:ext cx="365125" cy="365125"/>
            </a:xfrm>
            <a:prstGeom prst="rect">
              <a:avLst/>
            </a:prstGeom>
            <a:solidFill>
              <a:srgbClr val="006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BE">
                <a:solidFill>
                  <a:srgbClr val="FFFFFF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6669674" y="5438524"/>
              <a:ext cx="15674969" cy="0"/>
            </a:xfrm>
            <a:prstGeom prst="line">
              <a:avLst/>
            </a:prstGeom>
            <a:ln>
              <a:solidFill>
                <a:srgbClr val="006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153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Lucida Sans</vt:lpstr>
      <vt:lpstr>Wingdings</vt:lpstr>
      <vt:lpstr>Default Design</vt:lpstr>
      <vt:lpstr>Slide 1</vt:lpstr>
    </vt:vector>
  </TitlesOfParts>
  <Company>vfhvmf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Mieke Goffin</dc:creator>
  <cp:lastModifiedBy>Dre Cattrijsse</cp:lastModifiedBy>
  <cp:revision>169</cp:revision>
  <cp:lastPrinted>2012-09-20T14:44:44Z</cp:lastPrinted>
  <dcterms:created xsi:type="dcterms:W3CDTF">2008-04-17T13:15:39Z</dcterms:created>
  <dcterms:modified xsi:type="dcterms:W3CDTF">2013-05-30T11:12:13Z</dcterms:modified>
</cp:coreProperties>
</file>